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9" r:id="rId1"/>
  </p:sldMasterIdLst>
  <p:notesMasterIdLst>
    <p:notesMasterId r:id="rId41"/>
  </p:notesMasterIdLst>
  <p:sldIdLst>
    <p:sldId id="256" r:id="rId2"/>
    <p:sldId id="259" r:id="rId3"/>
    <p:sldId id="261" r:id="rId4"/>
    <p:sldId id="262" r:id="rId5"/>
    <p:sldId id="258" r:id="rId6"/>
    <p:sldId id="290" r:id="rId7"/>
    <p:sldId id="263" r:id="rId8"/>
    <p:sldId id="264" r:id="rId9"/>
    <p:sldId id="265" r:id="rId10"/>
    <p:sldId id="293" r:id="rId11"/>
    <p:sldId id="294" r:id="rId12"/>
    <p:sldId id="295" r:id="rId13"/>
    <p:sldId id="301" r:id="rId14"/>
    <p:sldId id="296" r:id="rId15"/>
    <p:sldId id="297" r:id="rId16"/>
    <p:sldId id="298" r:id="rId17"/>
    <p:sldId id="299" r:id="rId18"/>
    <p:sldId id="302" r:id="rId19"/>
    <p:sldId id="300" r:id="rId20"/>
    <p:sldId id="292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81" r:id="rId34"/>
    <p:sldId id="279" r:id="rId35"/>
    <p:sldId id="280" r:id="rId36"/>
    <p:sldId id="286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11"/>
    <a:srgbClr val="00051E"/>
    <a:srgbClr val="000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76"/>
    <p:restoredTop sz="87458"/>
  </p:normalViewPr>
  <p:slideViewPr>
    <p:cSldViewPr snapToGrid="0" snapToObjects="1">
      <p:cViewPr varScale="1">
        <p:scale>
          <a:sx n="114" d="100"/>
          <a:sy n="114" d="100"/>
        </p:scale>
        <p:origin x="1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0C0A5-63FD-9F4A-B4BB-55330400D770}" type="datetimeFigureOut">
              <a:rPr lang="en-US" smtClean="0"/>
              <a:t>6/15/15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DCA61-FF00-094E-868E-EEA46AB3F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04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Bom</a:t>
            </a:r>
            <a:r>
              <a:rPr lang="en-US" dirty="0" smtClean="0"/>
              <a:t> </a:t>
            </a:r>
            <a:r>
              <a:rPr lang="en-US" dirty="0" err="1" smtClean="0"/>
              <a:t>dia</a:t>
            </a:r>
            <a:r>
              <a:rPr lang="en-US" dirty="0" smtClean="0"/>
              <a:t>,</a:t>
            </a:r>
          </a:p>
          <a:p>
            <a:r>
              <a:rPr lang="en-US" dirty="0" smtClean="0"/>
              <a:t>O meu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Artur Alkaim</a:t>
            </a:r>
          </a:p>
          <a:p>
            <a:r>
              <a:rPr lang="en-US" baseline="0" dirty="0" err="1" smtClean="0"/>
              <a:t>Venho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apresentar</a:t>
            </a:r>
            <a:r>
              <a:rPr lang="en-US" baseline="0" dirty="0" smtClean="0"/>
              <a:t> o meu </a:t>
            </a:r>
            <a:r>
              <a:rPr lang="en-US" baseline="0" dirty="0" err="1" smtClean="0"/>
              <a:t>projecto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tese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nome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Geraçao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procedimental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Arquitectura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1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Serializados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qualquer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mecanismo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transporte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depois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deserializados</a:t>
            </a:r>
            <a:r>
              <a:rPr lang="en-US" baseline="0" dirty="0" smtClean="0"/>
              <a:t>. E </a:t>
            </a:r>
            <a:r>
              <a:rPr lang="en-US" baseline="0" dirty="0" err="1" smtClean="0"/>
              <a:t>passados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de cad.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de CAD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processados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mecanimos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comunicaçao</a:t>
            </a:r>
            <a:r>
              <a:rPr lang="en-US" baseline="0" dirty="0" smtClean="0"/>
              <a:t> com o GPU.</a:t>
            </a:r>
            <a:endParaRPr lang="pt-PT" dirty="0" smtClean="0"/>
          </a:p>
          <a:p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processados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serem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recebidos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GPU.</a:t>
            </a:r>
            <a:endParaRPr lang="pt-PT" dirty="0" smtClean="0"/>
          </a:p>
          <a:p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</a:t>
            </a:r>
            <a:r>
              <a:rPr lang="pt-PT" baseline="0" dirty="0" smtClean="0"/>
              <a:t> pipeline no GPU, pode ser implementado de varias formas,</a:t>
            </a: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Aqui</a:t>
            </a:r>
            <a:r>
              <a:rPr lang="en-US" dirty="0" smtClean="0"/>
              <a:t> </a:t>
            </a:r>
            <a:r>
              <a:rPr lang="en-US" dirty="0" err="1" smtClean="0"/>
              <a:t>exploro</a:t>
            </a:r>
            <a:r>
              <a:rPr lang="en-US" dirty="0" smtClean="0"/>
              <a:t> o pipeline</a:t>
            </a:r>
            <a:r>
              <a:rPr lang="en-US" baseline="0" dirty="0" smtClean="0"/>
              <a:t> do OpenGL,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recentes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Este </a:t>
            </a:r>
            <a:r>
              <a:rPr lang="en-US" baseline="0" dirty="0" err="1" smtClean="0"/>
              <a:t>pipelilne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começa</a:t>
            </a:r>
            <a:r>
              <a:rPr lang="en-US" baseline="0" dirty="0" smtClean="0"/>
              <a:t> com a </a:t>
            </a:r>
            <a:r>
              <a:rPr lang="en-US" baseline="0" dirty="0" err="1" smtClean="0"/>
              <a:t>introduçao</a:t>
            </a:r>
            <a:r>
              <a:rPr lang="en-US" baseline="0" dirty="0" smtClean="0"/>
              <a:t> dos vertices no pipeline.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0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Estes</a:t>
            </a:r>
            <a:r>
              <a:rPr lang="en-US" baseline="0" dirty="0" smtClean="0"/>
              <a:t> dados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vertex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calculos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posiçao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ecra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tranformaçoes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coordenadas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perpectivas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10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Estes </a:t>
            </a:r>
            <a:r>
              <a:rPr lang="en-US" dirty="0" err="1" smtClean="0"/>
              <a:t>shaders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gerir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malhas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polignos</a:t>
            </a:r>
            <a:r>
              <a:rPr lang="en-US" baseline="0" dirty="0" smtClean="0"/>
              <a:t>. Tem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gerir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detalhe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malhas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forma </a:t>
            </a:r>
            <a:r>
              <a:rPr lang="en-US" baseline="0" dirty="0" err="1" smtClean="0"/>
              <a:t>eficiente</a:t>
            </a:r>
            <a:r>
              <a:rPr lang="en-US" baseline="0" dirty="0" smtClean="0"/>
              <a:t> de ja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aumentar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detalhe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geometry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primeiro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acesso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primitiva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completa</a:t>
            </a:r>
            <a:r>
              <a:rPr lang="en-US" baseline="0" dirty="0" smtClean="0"/>
              <a:t>, ate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coneguia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vertices.</a:t>
            </a:r>
          </a:p>
          <a:p>
            <a:r>
              <a:rPr lang="en-US" baseline="0" dirty="0" smtClean="0"/>
              <a:t>Este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particularidade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numero</a:t>
            </a:r>
            <a:r>
              <a:rPr lang="en-US" baseline="0" dirty="0" smtClean="0"/>
              <a:t> de vertices no input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no output. Com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consegue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implementar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clusion</a:t>
            </a:r>
            <a:r>
              <a:rPr lang="en-US" baseline="0" dirty="0" smtClean="0"/>
              <a:t> culling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se remove do pipeline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visiveis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geometry amplification,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envolve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vertices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entraram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input.</a:t>
            </a:r>
          </a:p>
          <a:p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adicionar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normais</a:t>
            </a:r>
            <a:r>
              <a:rPr lang="en-US" baseline="0" dirty="0" smtClean="0"/>
              <a:t> das faces.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Estes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passos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fixos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</a:t>
            </a:r>
            <a:r>
              <a:rPr lang="en-US" baseline="0" dirty="0" err="1" smtClean="0"/>
              <a:t>áveis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equanto</a:t>
            </a:r>
            <a:r>
              <a:rPr lang="en-US" baseline="0" dirty="0" smtClean="0"/>
              <a:t>… </a:t>
            </a:r>
          </a:p>
          <a:p>
            <a:r>
              <a:rPr lang="en-US" baseline="0" dirty="0" err="1" smtClean="0"/>
              <a:t>Primeiro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primitivas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criadas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partir</a:t>
            </a:r>
            <a:r>
              <a:rPr lang="en-US" baseline="0" dirty="0" smtClean="0"/>
              <a:t> do output do geometry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Depois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geometria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fica</a:t>
            </a:r>
            <a:r>
              <a:rPr lang="en-US" baseline="0" dirty="0" smtClean="0"/>
              <a:t> for a do </a:t>
            </a:r>
            <a:r>
              <a:rPr lang="en-US" baseline="0" dirty="0" err="1" smtClean="0"/>
              <a:t>ecrã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recortada</a:t>
            </a:r>
            <a:r>
              <a:rPr lang="en-US" baseline="0" dirty="0" smtClean="0"/>
              <a:t>, clipping</a:t>
            </a:r>
          </a:p>
          <a:p>
            <a:r>
              <a:rPr lang="en-US" baseline="0" dirty="0" err="1" smtClean="0"/>
              <a:t>Finalmente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associaçao</a:t>
            </a:r>
            <a:r>
              <a:rPr lang="en-US" baseline="0" dirty="0" smtClean="0"/>
              <a:t> entre as </a:t>
            </a:r>
            <a:r>
              <a:rPr lang="en-US" baseline="0" dirty="0" err="1" smtClean="0"/>
              <a:t>posiçoes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pontos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pixeis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portanto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fragmentos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directamente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ligados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pixeis</a:t>
            </a:r>
            <a:r>
              <a:rPr lang="en-US" baseline="0" dirty="0" smtClean="0"/>
              <a:t>, mas no </a:t>
            </a:r>
            <a:r>
              <a:rPr lang="en-US" baseline="0" dirty="0" err="1" smtClean="0"/>
              <a:t>ainda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finais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ainda</a:t>
            </a:r>
            <a:r>
              <a:rPr lang="en-US" baseline="0" dirty="0" smtClean="0"/>
              <a:t> o Fragment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fragmentos</a:t>
            </a:r>
            <a:r>
              <a:rPr lang="en-US" baseline="0" dirty="0" smtClean="0"/>
              <a:t>, e define a </a:t>
            </a:r>
            <a:r>
              <a:rPr lang="en-US" baseline="0" dirty="0" err="1" smtClean="0"/>
              <a:t>cor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vai</a:t>
            </a:r>
            <a:r>
              <a:rPr lang="en-US" baseline="0" dirty="0" smtClean="0"/>
              <a:t> ter.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algoritmos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cor</a:t>
            </a:r>
            <a:r>
              <a:rPr lang="en-US" baseline="0" dirty="0" smtClean="0"/>
              <a:t> e luz.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conteudo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varias</a:t>
            </a:r>
            <a:r>
              <a:rPr lang="en-US" baseline="0" dirty="0" smtClean="0"/>
              <a:t> areas, dos </a:t>
            </a:r>
            <a:r>
              <a:rPr lang="en-US" baseline="0" dirty="0" err="1" smtClean="0"/>
              <a:t>jogos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filmes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criaçao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 area da </a:t>
            </a:r>
            <a:r>
              <a:rPr lang="en-US" baseline="0" dirty="0" err="1" smtClean="0"/>
              <a:t>arquitectura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computadores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manipular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os utilizadores descrevem os seus modelos em programas, ao executar os seus programas, estes geram grandes quantidades de geometria consideravelmente mais </a:t>
            </a:r>
            <a:r>
              <a:rPr lang="pt-PT" baseline="0" dirty="0" err="1" smtClean="0"/>
              <a:t>rapido</a:t>
            </a:r>
            <a:r>
              <a:rPr lang="pt-PT" baseline="0" dirty="0" smtClean="0"/>
              <a:t> do que seria se fosse uma a uma manualmente.</a:t>
            </a:r>
          </a:p>
          <a:p>
            <a:endParaRPr lang="pt-PT" baseline="0" dirty="0" smtClean="0"/>
          </a:p>
          <a:p>
            <a:r>
              <a:rPr lang="pt-PT" dirty="0" smtClean="0"/>
              <a:t>Como os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CADs</a:t>
            </a:r>
            <a:r>
              <a:rPr lang="pt-PT" baseline="0" dirty="0" smtClean="0"/>
              <a:t> foram desenvolvidos com foco na </a:t>
            </a:r>
            <a:r>
              <a:rPr lang="pt-PT" baseline="0" dirty="0" err="1" smtClean="0"/>
              <a:t>utilizaçao</a:t>
            </a:r>
            <a:r>
              <a:rPr lang="pt-PT" baseline="0" dirty="0" smtClean="0"/>
              <a:t> manual, </a:t>
            </a:r>
            <a:r>
              <a:rPr lang="pt-PT" baseline="0" dirty="0" err="1" smtClean="0"/>
              <a:t>nao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estao</a:t>
            </a:r>
            <a:r>
              <a:rPr lang="pt-PT" baseline="0" dirty="0" smtClean="0"/>
              <a:t> preparados para lidar com rapidamente com tanta geometria.</a:t>
            </a:r>
          </a:p>
          <a:p>
            <a:endParaRPr lang="pt-PT" baseline="0" dirty="0" smtClean="0"/>
          </a:p>
          <a:p>
            <a:r>
              <a:rPr lang="pt-PT" baseline="0" dirty="0" smtClean="0"/>
              <a:t>Isto causa bloqueios, e obriga os utilizadores a esperar por vezes muito tempo desde que correm o seu programa </a:t>
            </a:r>
            <a:r>
              <a:rPr lang="pt-PT" baseline="0" dirty="0" err="1" smtClean="0"/>
              <a:t>at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conseguirem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resultado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.</a:t>
            </a:r>
            <a:endParaRPr lang="pt-PT" baseline="0" dirty="0" smtClean="0"/>
          </a:p>
          <a:p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7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0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Suportar</a:t>
            </a:r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0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visualizaçao</a:t>
            </a:r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0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grandes</a:t>
            </a:r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volumes de </a:t>
            </a:r>
            <a:r>
              <a:rPr lang="en-US" sz="10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geometria</a:t>
            </a:r>
            <a:r>
              <a:rPr lang="en-US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vl="0" rtl="0"/>
            <a:endParaRPr lang="en-US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Suportar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variado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leque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primitivas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geometricas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cubos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cilindros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esferas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malhas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pontos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lvl="0" rtl="0"/>
            <a:endParaRPr lang="en-US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Facil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usar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compreender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um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grupo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pessoas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estao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habituadas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programar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arquitectos</a:t>
            </a:r>
            <a:r>
              <a:rPr lang="en-US" sz="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Agora vou apresentar agora </a:t>
            </a:r>
            <a:r>
              <a:rPr lang="pt-PT" dirty="0" err="1" smtClean="0"/>
              <a:t>projectos</a:t>
            </a:r>
            <a:r>
              <a:rPr lang="pt-PT" baseline="0" dirty="0" smtClean="0"/>
              <a:t> relacionados que partilham alguns dos </a:t>
            </a:r>
            <a:r>
              <a:rPr lang="pt-PT" baseline="0" dirty="0" err="1" smtClean="0"/>
              <a:t>objectivos</a:t>
            </a:r>
            <a:r>
              <a:rPr lang="pt-PT" baseline="0" dirty="0" smtClean="0"/>
              <a:t> com este trabalho.</a:t>
            </a:r>
          </a:p>
          <a:p>
            <a:endParaRPr lang="pt-PT" baseline="0" dirty="0" smtClean="0"/>
          </a:p>
          <a:p>
            <a:r>
              <a:rPr lang="pt-PT" baseline="0" dirty="0" smtClean="0"/>
              <a:t>Primeiro Sistemas e depois algumas </a:t>
            </a:r>
            <a:r>
              <a:rPr lang="pt-PT" baseline="0" dirty="0" err="1" smtClean="0"/>
              <a:t>tecnicas</a:t>
            </a:r>
            <a:endParaRPr lang="pt-PT" baseline="0" dirty="0" smtClean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E173-E7C4-0D4A-9391-ABB3A03105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0" algn="l" defTabSz="1866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Modeling Tool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0" indent="-171450" algn="l" defTabSz="1866900" rtl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Specialized in the creation of urban environments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0" indent="-171450" algn="l" defTabSz="1866900" rtl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Control</a:t>
            </a:r>
          </a:p>
          <a:p>
            <a:pPr marL="457200" lvl="0" indent="-171450" algn="l" defTabSz="1866900" rtl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Grammar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E173-E7C4-0D4A-9391-ABB3A03105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31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/>
              <a:t>3D </a:t>
            </a:r>
            <a:r>
              <a:rPr lang="pt-PT" b="1" dirty="0" err="1" smtClean="0"/>
              <a:t>Visualization</a:t>
            </a:r>
            <a:r>
              <a:rPr lang="pt-PT" b="1" dirty="0" smtClean="0"/>
              <a:t> </a:t>
            </a:r>
            <a:r>
              <a:rPr lang="pt-PT" b="1" dirty="0" err="1" smtClean="0"/>
              <a:t>Tool</a:t>
            </a:r>
            <a:endParaRPr lang="pt-PT" b="1" dirty="0" smtClean="0"/>
          </a:p>
          <a:p>
            <a:pPr marL="171450" indent="-171450">
              <a:buFont typeface="Arial" charset="0"/>
              <a:buChar char="•"/>
            </a:pPr>
            <a:r>
              <a:rPr lang="pt-PT" dirty="0" smtClean="0"/>
              <a:t>Real-time </a:t>
            </a:r>
            <a:r>
              <a:rPr lang="pt-PT" dirty="0" err="1" smtClean="0"/>
              <a:t>Generation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pseudo</a:t>
            </a:r>
            <a:r>
              <a:rPr lang="pt-PT" dirty="0" smtClean="0"/>
              <a:t> </a:t>
            </a:r>
            <a:r>
              <a:rPr lang="pt-PT" dirty="0" err="1" smtClean="0"/>
              <a:t>infinite</a:t>
            </a:r>
            <a:r>
              <a:rPr lang="pt-PT" dirty="0" smtClean="0"/>
              <a:t> </a:t>
            </a:r>
            <a:r>
              <a:rPr lang="pt-PT" dirty="0" err="1" smtClean="0"/>
              <a:t>cities</a:t>
            </a:r>
            <a:endParaRPr lang="pt-PT" dirty="0" smtClean="0"/>
          </a:p>
          <a:p>
            <a:pPr marL="171450" indent="-171450">
              <a:buFont typeface="Arial" charset="0"/>
              <a:buChar char="•"/>
            </a:pPr>
            <a:r>
              <a:rPr lang="pt-PT" dirty="0" err="1" smtClean="0"/>
              <a:t>Selective</a:t>
            </a:r>
            <a:r>
              <a:rPr lang="pt-PT" dirty="0" smtClean="0"/>
              <a:t> </a:t>
            </a:r>
            <a:r>
              <a:rPr lang="pt-PT" dirty="0" err="1" smtClean="0"/>
              <a:t>generation</a:t>
            </a:r>
            <a:endParaRPr lang="pt-PT" dirty="0" smtClean="0"/>
          </a:p>
          <a:p>
            <a:pPr marL="171450" indent="-171450">
              <a:buFont typeface="Arial" charset="0"/>
              <a:buChar char="•"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E173-E7C4-0D4A-9391-ABB3A03105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9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Geometria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autosemelhante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varias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escalas</a:t>
            </a:r>
            <a:r>
              <a:rPr lang="en-US" baseline="0" dirty="0" smtClean="0"/>
              <a:t>.</a:t>
            </a:r>
            <a:r>
              <a:rPr lang="en-US" baseline="0" dirty="0"/>
              <a:t> </a:t>
            </a:r>
            <a:r>
              <a:rPr lang="en-US" baseline="0" dirty="0" smtClean="0"/>
              <a:t>As </a:t>
            </a:r>
            <a:r>
              <a:rPr lang="en-US" baseline="0" dirty="0" err="1" smtClean="0"/>
              <a:t>figuras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repetem</a:t>
            </a:r>
            <a:r>
              <a:rPr lang="en-US" baseline="0" dirty="0" smtClean="0"/>
              <a:t>-se a </a:t>
            </a:r>
            <a:r>
              <a:rPr lang="en-US" baseline="0" dirty="0" err="1" smtClean="0"/>
              <a:t>varias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escalas</a:t>
            </a:r>
            <a:r>
              <a:rPr lang="en-US" baseline="0" dirty="0" smtClean="0"/>
              <a:t>. Sao </a:t>
            </a:r>
            <a:r>
              <a:rPr lang="en-US" baseline="0" dirty="0" err="1" smtClean="0"/>
              <a:t>normalmente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padroes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repetidos</a:t>
            </a:r>
            <a:r>
              <a:rPr lang="en-US" baseline="0" dirty="0" smtClean="0"/>
              <a:t>, com </a:t>
            </a:r>
            <a:r>
              <a:rPr lang="en-US" baseline="0" dirty="0" err="1" smtClean="0"/>
              <a:t>processos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iterativos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recursivos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base para </a:t>
            </a:r>
            <a:r>
              <a:rPr lang="en-US" baseline="0" dirty="0" err="1" smtClean="0"/>
              <a:t>modelar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naturais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arvores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estuarios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rios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22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celulas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dentro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grelha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celula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um de um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finito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estados</a:t>
            </a:r>
            <a:r>
              <a:rPr lang="en-US" baseline="0" dirty="0" smtClean="0"/>
              <a:t>. E </a:t>
            </a:r>
            <a:r>
              <a:rPr lang="en-US" baseline="0" dirty="0" err="1" smtClean="0"/>
              <a:t>depois</a:t>
            </a:r>
            <a:r>
              <a:rPr lang="en-US" baseline="0" dirty="0" smtClean="0"/>
              <a:t> ha um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definem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evoluçao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, ha </a:t>
            </a:r>
            <a:r>
              <a:rPr lang="en-US" baseline="0" dirty="0" err="1" smtClean="0"/>
              <a:t>dois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estados</a:t>
            </a:r>
            <a:r>
              <a:rPr lang="en-US" baseline="0" dirty="0"/>
              <a:t> </a:t>
            </a:r>
            <a:r>
              <a:rPr lang="en-US" baseline="0" dirty="0" smtClean="0"/>
              <a:t>e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regras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geraçao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texturas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base para outros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edficio</a:t>
            </a:r>
            <a:r>
              <a:rPr lang="en-US" baseline="0" dirty="0" smtClean="0"/>
              <a:t> 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Mecanismo</a:t>
            </a:r>
            <a:r>
              <a:rPr lang="en-US" dirty="0" smtClean="0"/>
              <a:t> de </a:t>
            </a:r>
            <a:r>
              <a:rPr lang="en-US" dirty="0" err="1" smtClean="0"/>
              <a:t>reescrita</a:t>
            </a:r>
            <a:r>
              <a:rPr lang="en-US" dirty="0" smtClean="0"/>
              <a:t> de strings, </a:t>
            </a:r>
            <a:r>
              <a:rPr lang="en-US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originalmente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desenvolvido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modelar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desenvolvimento</a:t>
            </a:r>
            <a:r>
              <a:rPr lang="en-US" baseline="0" dirty="0" smtClean="0"/>
              <a:t> vegetal.</a:t>
            </a:r>
          </a:p>
          <a:p>
            <a:r>
              <a:rPr lang="en-US" dirty="0" smtClean="0"/>
              <a:t>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nesta</a:t>
            </a:r>
            <a:r>
              <a:rPr lang="en-US" baseline="0" dirty="0" smtClean="0"/>
              <a:t> area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Tal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automatos</a:t>
            </a:r>
            <a:r>
              <a:rPr lang="en-US" dirty="0" smtClean="0"/>
              <a:t> </a:t>
            </a:r>
            <a:r>
              <a:rPr lang="en-US" dirty="0" err="1" smtClean="0"/>
              <a:t>celulares</a:t>
            </a:r>
            <a:r>
              <a:rPr lang="en-US" dirty="0" smtClean="0"/>
              <a:t>, tem um </a:t>
            </a:r>
            <a:r>
              <a:rPr lang="en-US" dirty="0" err="1" smtClean="0"/>
              <a:t>estado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estados</a:t>
            </a:r>
            <a:r>
              <a:rPr lang="en-US" baseline="0" dirty="0" smtClean="0"/>
              <a:t> e um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evoluçao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Um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evolutivo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anteriores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desta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trabalha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formas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tanto</a:t>
            </a:r>
            <a:r>
              <a:rPr lang="en-US" baseline="0" dirty="0" smtClean="0"/>
              <a:t> 2D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3D. </a:t>
            </a:r>
            <a:r>
              <a:rPr lang="en-US" baseline="0" dirty="0" err="1" smtClean="0"/>
              <a:t>Existe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estado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inicial</a:t>
            </a:r>
            <a:r>
              <a:rPr lang="en-US" baseline="0" dirty="0" smtClean="0"/>
              <a:t> e um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evoluçao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directamente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utilizaçao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geometricos</a:t>
            </a:r>
            <a:r>
              <a:rPr lang="en-US" baseline="0" dirty="0" smtClean="0"/>
              <a:t>. Tem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dificuldade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relaçao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anteriores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porque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obrigam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reconhecimento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imagem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3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***</a:t>
            </a:r>
            <a:br>
              <a:rPr lang="en-US" dirty="0" smtClean="0"/>
            </a:br>
            <a:r>
              <a:rPr lang="en-US" dirty="0" smtClean="0"/>
              <a:t>CAD Tools</a:t>
            </a:r>
          </a:p>
          <a:p>
            <a:r>
              <a:rPr lang="pt-PT" dirty="0" smtClean="0"/>
              <a:t>Os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arquitectos</a:t>
            </a:r>
            <a:r>
              <a:rPr lang="pt-PT" baseline="0" dirty="0" smtClean="0"/>
              <a:t> usam as ferramentas </a:t>
            </a:r>
            <a:r>
              <a:rPr lang="pt-PT" baseline="0" dirty="0" err="1" smtClean="0"/>
              <a:t>cad</a:t>
            </a:r>
            <a:r>
              <a:rPr lang="pt-PT" baseline="0" dirty="0" smtClean="0"/>
              <a:t> como ferramenta de trabalho para criar seus modelos , manualmente.</a:t>
            </a:r>
          </a:p>
          <a:p>
            <a:r>
              <a:rPr lang="pt-PT" baseline="0" dirty="0" smtClean="0"/>
              <a:t>Estas ferramentas </a:t>
            </a:r>
            <a:r>
              <a:rPr lang="pt-PT" baseline="0" dirty="0" err="1" smtClean="0"/>
              <a:t>sao</a:t>
            </a:r>
            <a:r>
              <a:rPr lang="pt-PT" baseline="0" dirty="0" smtClean="0"/>
              <a:t> poderosas, </a:t>
            </a:r>
            <a:r>
              <a:rPr lang="pt-PT" baseline="0" dirty="0" err="1" smtClean="0"/>
              <a:t>nao</a:t>
            </a:r>
            <a:r>
              <a:rPr lang="pt-PT" baseline="0" dirty="0" smtClean="0"/>
              <a:t> s</a:t>
            </a:r>
            <a:r>
              <a:rPr lang="en-US" baseline="0" dirty="0" err="1" smtClean="0"/>
              <a:t>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criaçao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servem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visualizaçao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manipulaçao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interactiva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mesmos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***</a:t>
            </a:r>
          </a:p>
          <a:p>
            <a:r>
              <a:rPr lang="en-US" dirty="0" smtClean="0"/>
              <a:t>Too Slow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smtClean="0"/>
              <a:t>Acontece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criaçao</a:t>
            </a:r>
            <a:r>
              <a:rPr lang="en-US" dirty="0" smtClean="0"/>
              <a:t> de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grandes</a:t>
            </a:r>
            <a:r>
              <a:rPr lang="en-US" dirty="0" smtClean="0"/>
              <a:t>,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 </a:t>
            </a:r>
            <a:r>
              <a:rPr lang="en-US" baseline="0" dirty="0" err="1" smtClean="0"/>
              <a:t>muita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complexa</a:t>
            </a:r>
            <a:r>
              <a:rPr lang="en-US" dirty="0" smtClean="0"/>
              <a:t>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cidades</a:t>
            </a:r>
            <a:r>
              <a:rPr lang="en-US" dirty="0" smtClean="0"/>
              <a:t>,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metodo</a:t>
            </a:r>
            <a:r>
              <a:rPr lang="en-US" baseline="0" dirty="0" smtClean="0"/>
              <a:t> manual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lento, </a:t>
            </a:r>
            <a:r>
              <a:rPr lang="en-US" baseline="0" dirty="0" err="1" smtClean="0"/>
              <a:t>aborrecido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propicio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erros</a:t>
            </a:r>
            <a:r>
              <a:rPr lang="en-US" baseline="0" dirty="0" smtClean="0"/>
              <a:t>.</a:t>
            </a:r>
            <a:endParaRPr lang="pt-PT" dirty="0" smtClean="0"/>
          </a:p>
          <a:p>
            <a:r>
              <a:rPr lang="pt-PT" dirty="0" smtClean="0"/>
              <a:t>Para</a:t>
            </a:r>
            <a:r>
              <a:rPr lang="pt-PT" baseline="0" dirty="0" smtClean="0"/>
              <a:t> atacar</a:t>
            </a:r>
            <a:r>
              <a:rPr lang="pt-PT" dirty="0" smtClean="0"/>
              <a:t> este problema utiliza-se</a:t>
            </a:r>
            <a:r>
              <a:rPr lang="pt-PT" baseline="0" dirty="0" smtClean="0"/>
              <a:t> um novo método de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Funcao</a:t>
            </a:r>
            <a:r>
              <a:rPr lang="en-US" baseline="0" dirty="0" smtClean="0"/>
              <a:t> pseudo </a:t>
            </a:r>
            <a:r>
              <a:rPr lang="en-US" baseline="0" dirty="0" err="1" smtClean="0"/>
              <a:t>aleatoria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quebrar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padroes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gerar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aleatorias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1D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mostra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perfil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montanha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2 e 3D.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plano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textura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figura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base para </a:t>
            </a:r>
            <a:r>
              <a:rPr lang="en-US" baseline="0" dirty="0" err="1" smtClean="0"/>
              <a:t>classificar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posicionar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1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envolve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gestao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detalhe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acordo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algum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indicador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indicadores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Normalmente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visibilidade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distancia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camera.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cilindro</a:t>
            </a:r>
            <a:r>
              <a:rPr lang="en-US" baseline="0" dirty="0" smtClean="0"/>
              <a:t> da camera, 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faces tem.</a:t>
            </a:r>
          </a:p>
          <a:p>
            <a:r>
              <a:rPr lang="en-US" dirty="0" smtClean="0"/>
              <a:t>Tem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objectivo</a:t>
            </a:r>
            <a:r>
              <a:rPr lang="en-US" dirty="0" smtClean="0"/>
              <a:t> </a:t>
            </a:r>
            <a:r>
              <a:rPr lang="en-US" dirty="0" err="1" smtClean="0"/>
              <a:t>reduzir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numero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polignos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com o </a:t>
            </a:r>
            <a:r>
              <a:rPr lang="en-US" baseline="0" dirty="0" err="1" smtClean="0"/>
              <a:t>objectivo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melhorar</a:t>
            </a:r>
            <a:r>
              <a:rPr lang="en-US" baseline="0" dirty="0" smtClean="0"/>
              <a:t> a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74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Outra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tecnica</a:t>
            </a:r>
            <a:r>
              <a:rPr lang="en-US" baseline="0" dirty="0" smtClean="0"/>
              <a:t> para a </a:t>
            </a:r>
            <a:r>
              <a:rPr lang="en-US" baseline="0" dirty="0" err="1" smtClean="0"/>
              <a:t>melhoria</a:t>
            </a:r>
            <a:r>
              <a:rPr lang="en-US" baseline="0" dirty="0" smtClean="0"/>
              <a:t> da performance para </a:t>
            </a:r>
            <a:r>
              <a:rPr lang="en-US" baseline="0" dirty="0" err="1" smtClean="0"/>
              <a:t>visualizaçao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viziveis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do GPU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semelhante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cortados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fase</a:t>
            </a:r>
            <a:r>
              <a:rPr lang="en-US" baseline="0" dirty="0" smtClean="0"/>
              <a:t> posterior do </a:t>
            </a:r>
            <a:r>
              <a:rPr lang="en-US" baseline="0" dirty="0" err="1" smtClean="0"/>
              <a:t>pilpine</a:t>
            </a:r>
            <a:r>
              <a:rPr lang="en-US" baseline="0" dirty="0" smtClean="0"/>
              <a:t>. </a:t>
            </a:r>
            <a:endParaRPr lang="en-US" baseline="0" dirty="0" smtClean="0"/>
          </a:p>
          <a:p>
            <a:r>
              <a:rPr lang="en-US" baseline="0" dirty="0" err="1" smtClean="0"/>
              <a:t>Ao</a:t>
            </a:r>
            <a:r>
              <a:rPr lang="en-US" baseline="0" dirty="0" smtClean="0"/>
              <a:t> remover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parte dos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do pipeline o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possivel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consegue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ganhos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consideraveis</a:t>
            </a:r>
            <a:r>
              <a:rPr lang="en-US" baseline="0" dirty="0" smtClean="0"/>
              <a:t> de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6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Menos</a:t>
            </a:r>
            <a:r>
              <a:rPr lang="en-US" dirty="0" smtClean="0"/>
              <a:t> dados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transportados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gerados</a:t>
            </a:r>
            <a:r>
              <a:rPr lang="en-US" baseline="0" dirty="0" smtClean="0"/>
              <a:t>, occlusion.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Geraçao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dinamica</a:t>
            </a:r>
            <a:r>
              <a:rPr lang="en-US" baseline="0" dirty="0" smtClean="0"/>
              <a:t>, Level of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81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NUMBER_OF_BUILDINGS=160000 NUMBER_OF_BLOCKS=184965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22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Funcionalidade</a:t>
            </a:r>
            <a:r>
              <a:rPr lang="en-US" baseline="0" dirty="0" smtClean="0"/>
              <a:t> e performance.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Este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focado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melhoria</a:t>
            </a:r>
            <a:r>
              <a:rPr lang="en-US" baseline="0" dirty="0" smtClean="0"/>
              <a:t> da performance para </a:t>
            </a:r>
            <a:r>
              <a:rPr lang="en-US" baseline="0" dirty="0" err="1" smtClean="0"/>
              <a:t>visualizar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grandes</a:t>
            </a:r>
            <a:r>
              <a:rPr lang="en-US" baseline="0" dirty="0" smtClean="0"/>
              <a:t> volumes de </a:t>
            </a:r>
            <a:r>
              <a:rPr lang="en-US" baseline="0" dirty="0" err="1" smtClean="0"/>
              <a:t>geometria</a:t>
            </a:r>
            <a:r>
              <a:rPr lang="en-US" baseline="0" dirty="0" smtClean="0"/>
              <a:t>, no </a:t>
            </a:r>
            <a:r>
              <a:rPr lang="en-US" baseline="0" dirty="0" err="1" smtClean="0"/>
              <a:t>entanto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implemente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numero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significante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primitivas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geometrias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permitir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liberdade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criativa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irei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exemplos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existem</a:t>
            </a:r>
            <a:r>
              <a:rPr lang="en-US" baseline="0" dirty="0" smtClean="0"/>
              <a:t> para o </a:t>
            </a:r>
            <a:r>
              <a:rPr lang="en-US" baseline="0" dirty="0" err="1" smtClean="0"/>
              <a:t>rosetta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verificar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quantos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consegue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gerar</a:t>
            </a:r>
            <a:r>
              <a:rPr lang="en-US" baseline="0" dirty="0" smtClean="0"/>
              <a:t> com as </a:t>
            </a:r>
            <a:r>
              <a:rPr lang="en-US" baseline="0" dirty="0" err="1" smtClean="0"/>
              <a:t>primitivas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implementadas</a:t>
            </a:r>
            <a:r>
              <a:rPr lang="en-US" baseline="0" dirty="0" smtClean="0"/>
              <a:t> e a </a:t>
            </a:r>
            <a:r>
              <a:rPr lang="en-US" baseline="0" dirty="0" err="1" smtClean="0"/>
              <a:t>correcçao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gerado</a:t>
            </a:r>
            <a:r>
              <a:rPr lang="en-US" baseline="0" dirty="0" smtClean="0"/>
              <a:t>, se o </a:t>
            </a:r>
            <a:r>
              <a:rPr lang="en-US" baseline="0" dirty="0" err="1" smtClean="0"/>
              <a:t>resultado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esperado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tempo </a:t>
            </a:r>
            <a:r>
              <a:rPr lang="en-US" baseline="0" dirty="0" err="1" smtClean="0"/>
              <a:t>mede</a:t>
            </a:r>
            <a:r>
              <a:rPr lang="en-US" baseline="0" dirty="0" smtClean="0"/>
              <a:t>-se a </a:t>
            </a:r>
            <a:r>
              <a:rPr lang="en-US" baseline="0" dirty="0" err="1" smtClean="0"/>
              <a:t>performace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estes</a:t>
            </a:r>
            <a:r>
              <a:rPr lang="en-US" baseline="0" dirty="0" smtClean="0"/>
              <a:t> testes e </a:t>
            </a:r>
            <a:r>
              <a:rPr lang="en-US" baseline="0" dirty="0" err="1" smtClean="0"/>
              <a:t>comparar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backends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o Rosetta </a:t>
            </a:r>
            <a:r>
              <a:rPr lang="en-US" baseline="0" dirty="0" err="1" smtClean="0"/>
              <a:t>suporta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34E173-E7C4-0D4A-9391-ABB3A03105A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2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 smtClean="0"/>
              <a:t>Desenho generativo.</a:t>
            </a:r>
          </a:p>
          <a:p>
            <a:endParaRPr lang="pt-PT" noProof="0" dirty="0" smtClean="0"/>
          </a:p>
          <a:p>
            <a:r>
              <a:rPr lang="pt-PT" noProof="0" dirty="0" smtClean="0"/>
              <a:t>É um abordagem</a:t>
            </a:r>
            <a:r>
              <a:rPr lang="pt-PT" baseline="0" noProof="0" dirty="0" smtClean="0"/>
              <a:t> </a:t>
            </a:r>
            <a:r>
              <a:rPr lang="pt-PT" noProof="0" dirty="0" smtClean="0"/>
              <a:t>baseado</a:t>
            </a:r>
            <a:r>
              <a:rPr lang="pt-PT" baseline="0" noProof="0" dirty="0" smtClean="0"/>
              <a:t> em programação. Os arquitetos utilizam esta abordagem para modelar grandes volumes de geometria.</a:t>
            </a:r>
          </a:p>
          <a:p>
            <a:endParaRPr lang="pt-PT" baseline="0" noProof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8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noProof="0" dirty="0" smtClean="0"/>
              <a:t>Existe o </a:t>
            </a:r>
            <a:r>
              <a:rPr lang="pt-PT" baseline="0" noProof="0" dirty="0" err="1" smtClean="0"/>
              <a:t>Prossessing</a:t>
            </a:r>
            <a:r>
              <a:rPr lang="pt-PT" baseline="0" noProof="0" dirty="0" smtClean="0"/>
              <a:t>, que </a:t>
            </a:r>
            <a:r>
              <a:rPr lang="en-US" baseline="0" noProof="0" dirty="0" err="1" smtClean="0"/>
              <a:t>é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uma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linguagem</a:t>
            </a:r>
            <a:r>
              <a:rPr lang="en-US" baseline="0" noProof="0" dirty="0" smtClean="0"/>
              <a:t> para </a:t>
            </a:r>
            <a:r>
              <a:rPr lang="en-US" baseline="0" noProof="0" dirty="0" err="1" smtClean="0"/>
              <a:t>desenho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generativo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baseada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em</a:t>
            </a:r>
            <a:r>
              <a:rPr lang="en-US" baseline="0" noProof="0" dirty="0" smtClean="0"/>
              <a:t> Java com IDE </a:t>
            </a:r>
            <a:r>
              <a:rPr lang="en-US" baseline="0" noProof="0" dirty="0" err="1" smtClean="0"/>
              <a:t>proprio</a:t>
            </a:r>
            <a:r>
              <a:rPr lang="en-US" baseline="0" noProof="0" dirty="0" smtClean="0"/>
              <a:t>.</a:t>
            </a:r>
            <a:endParaRPr lang="en-US" baseline="0" noProof="0" dirty="0" smtClean="0"/>
          </a:p>
          <a:p>
            <a:endParaRPr lang="pt-PT" baseline="0" noProof="0" dirty="0" smtClean="0"/>
          </a:p>
          <a:p>
            <a:r>
              <a:rPr lang="pt-PT" baseline="0" noProof="0" dirty="0" smtClean="0"/>
              <a:t>Apesar de se focarem principalmente num desenvolvimento manual,</a:t>
            </a:r>
          </a:p>
          <a:p>
            <a:r>
              <a:rPr lang="pt-PT" baseline="0" noProof="0" dirty="0" smtClean="0"/>
              <a:t>as ferramentas CAD fornecem algumas linguagens para desenho generativo.</a:t>
            </a:r>
          </a:p>
          <a:p>
            <a:endParaRPr lang="en-US" baseline="0" noProof="0" dirty="0" smtClean="0"/>
          </a:p>
          <a:p>
            <a:endParaRPr lang="en-US" baseline="0" noProof="0" dirty="0" smtClean="0"/>
          </a:p>
          <a:p>
            <a:r>
              <a:rPr lang="pt-PT" noProof="0" dirty="0" smtClean="0"/>
              <a:t>No entanto esta</a:t>
            </a:r>
            <a:r>
              <a:rPr lang="pt-PT" baseline="0" noProof="0" dirty="0" smtClean="0"/>
              <a:t> linguagem </a:t>
            </a:r>
            <a:r>
              <a:rPr lang="pt-PT" baseline="0" noProof="0" dirty="0" err="1" smtClean="0"/>
              <a:t>nao</a:t>
            </a:r>
            <a:r>
              <a:rPr lang="pt-PT" baseline="0" noProof="0" dirty="0" smtClean="0"/>
              <a:t> permite por si s</a:t>
            </a:r>
            <a:r>
              <a:rPr lang="en-US" baseline="0" noProof="0" dirty="0" err="1" smtClean="0"/>
              <a:t>ó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uma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ligação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às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ferramentas</a:t>
            </a:r>
            <a:r>
              <a:rPr lang="en-US" baseline="0" noProof="0" dirty="0" smtClean="0"/>
              <a:t> de CAD.</a:t>
            </a:r>
            <a:endParaRPr lang="pt-PT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9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noProof="0" dirty="0" smtClean="0"/>
              <a:t>O </a:t>
            </a:r>
            <a:r>
              <a:rPr lang="pt-PT" baseline="0" noProof="0" dirty="0" err="1" smtClean="0"/>
              <a:t>autocad</a:t>
            </a:r>
            <a:r>
              <a:rPr lang="pt-PT" baseline="0" noProof="0" dirty="0" smtClean="0"/>
              <a:t> por exemplo fornece como o </a:t>
            </a:r>
            <a:r>
              <a:rPr lang="pt-PT" baseline="0" noProof="0" dirty="0" err="1" smtClean="0"/>
              <a:t>Autolisp</a:t>
            </a:r>
            <a:r>
              <a:rPr lang="pt-PT" baseline="0" noProof="0" dirty="0" smtClean="0"/>
              <a:t>, Visual Basic ou C++. </a:t>
            </a:r>
          </a:p>
          <a:p>
            <a:r>
              <a:rPr lang="pt-PT" baseline="0" noProof="0" dirty="0" smtClean="0"/>
              <a:t>Estas linguagens </a:t>
            </a:r>
            <a:r>
              <a:rPr lang="pt-PT" b="1" baseline="0" noProof="0" dirty="0" err="1" smtClean="0"/>
              <a:t>nao</a:t>
            </a:r>
            <a:r>
              <a:rPr lang="pt-PT" b="1" baseline="0" noProof="0" dirty="0" smtClean="0"/>
              <a:t> s</a:t>
            </a:r>
            <a:r>
              <a:rPr lang="en-US" b="1" baseline="0" noProof="0" dirty="0" err="1" smtClean="0"/>
              <a:t>ão</a:t>
            </a:r>
            <a:r>
              <a:rPr lang="en-US" b="1" baseline="0" noProof="0" dirty="0" smtClean="0"/>
              <a:t> </a:t>
            </a:r>
            <a:r>
              <a:rPr lang="en-US" b="1" baseline="0" noProof="0" dirty="0" err="1" smtClean="0"/>
              <a:t>pedagogicas</a:t>
            </a:r>
            <a:r>
              <a:rPr lang="en-US" b="1" baseline="0" noProof="0" dirty="0" smtClean="0"/>
              <a:t> </a:t>
            </a:r>
            <a:r>
              <a:rPr lang="en-US" baseline="0" noProof="0" dirty="0" smtClean="0"/>
              <a:t>e </a:t>
            </a:r>
            <a:r>
              <a:rPr lang="en-US" baseline="0" noProof="0" dirty="0" err="1" smtClean="0"/>
              <a:t>sao</a:t>
            </a:r>
            <a:r>
              <a:rPr lang="en-US" baseline="0" noProof="0" dirty="0" smtClean="0"/>
              <a:t> de </a:t>
            </a:r>
            <a:r>
              <a:rPr lang="en-US" baseline="0" noProof="0" dirty="0" err="1" smtClean="0"/>
              <a:t>dificil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utilizaçao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mesmo</a:t>
            </a:r>
            <a:r>
              <a:rPr lang="en-US" baseline="0" noProof="0" dirty="0" smtClean="0"/>
              <a:t> para </a:t>
            </a:r>
            <a:r>
              <a:rPr lang="en-US" baseline="0" noProof="0" dirty="0" err="1" smtClean="0"/>
              <a:t>programadores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experientes</a:t>
            </a:r>
            <a:r>
              <a:rPr lang="en-US" baseline="0" noProof="0" dirty="0" smtClean="0"/>
              <a:t>. </a:t>
            </a:r>
          </a:p>
          <a:p>
            <a:endParaRPr lang="en-US" baseline="0" noProof="0" dirty="0" smtClean="0"/>
          </a:p>
          <a:p>
            <a:r>
              <a:rPr lang="en-US" baseline="0" noProof="0" dirty="0" err="1" smtClean="0"/>
              <a:t>Isto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cria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uma</a:t>
            </a:r>
            <a:r>
              <a:rPr lang="en-US" baseline="0" noProof="0" dirty="0" smtClean="0"/>
              <a:t> </a:t>
            </a:r>
            <a:r>
              <a:rPr lang="en-US" sz="1600" b="1" baseline="0" noProof="0" dirty="0" err="1" smtClean="0"/>
              <a:t>barreira</a:t>
            </a:r>
            <a:r>
              <a:rPr lang="en-US" sz="1600" baseline="0" noProof="0" dirty="0" smtClean="0"/>
              <a:t> </a:t>
            </a:r>
            <a:r>
              <a:rPr lang="en-US" baseline="0" noProof="0" dirty="0" err="1" smtClean="0"/>
              <a:t>aos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arquitectos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nao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têm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quer</a:t>
            </a:r>
            <a:r>
              <a:rPr lang="en-US" baseline="0" noProof="0" dirty="0" smtClean="0"/>
              <a:t> o </a:t>
            </a:r>
            <a:r>
              <a:rPr lang="en-US" baseline="0" noProof="0" dirty="0" err="1" smtClean="0"/>
              <a:t>habito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quer</a:t>
            </a:r>
            <a:r>
              <a:rPr lang="en-US" baseline="0" noProof="0" dirty="0" smtClean="0"/>
              <a:t> a </a:t>
            </a:r>
            <a:r>
              <a:rPr lang="en-US" baseline="0" noProof="0" dirty="0" err="1" smtClean="0"/>
              <a:t>experiencia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em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programação</a:t>
            </a:r>
            <a:r>
              <a:rPr lang="en-US" baseline="0" noProof="0" dirty="0" smtClean="0"/>
              <a:t>. </a:t>
            </a:r>
          </a:p>
          <a:p>
            <a:r>
              <a:rPr lang="en-US" baseline="0" noProof="0" dirty="0" err="1" smtClean="0"/>
              <a:t>É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provavelmente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por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esta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razão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grande</a:t>
            </a:r>
            <a:r>
              <a:rPr lang="en-US" baseline="0" noProof="0" dirty="0" smtClean="0"/>
              <a:t> parte dos </a:t>
            </a:r>
            <a:r>
              <a:rPr lang="en-US" baseline="0" noProof="0" dirty="0" err="1" smtClean="0"/>
              <a:t>arquitectos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ainda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nao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usa</a:t>
            </a:r>
            <a:r>
              <a:rPr lang="en-US" baseline="0" noProof="0" dirty="0" smtClean="0"/>
              <a:t> generative design</a:t>
            </a:r>
            <a:r>
              <a:rPr lang="en-US" baseline="0" noProof="0" dirty="0" smtClean="0"/>
              <a:t>.</a:t>
            </a:r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0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Existem</a:t>
            </a:r>
            <a:r>
              <a:rPr lang="en-US" dirty="0" smtClean="0"/>
              <a:t> </a:t>
            </a:r>
            <a:r>
              <a:rPr lang="en-US" dirty="0" err="1" smtClean="0"/>
              <a:t>algumas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ferramentas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grasshoper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smtClean="0"/>
              <a:t>se </a:t>
            </a:r>
            <a:r>
              <a:rPr lang="en-US" baseline="0" dirty="0" err="1" smtClean="0"/>
              <a:t>focam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desenho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generativo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estrategias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quebrar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barreiras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arquitectos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programaçao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grasshoper</a:t>
            </a:r>
            <a:r>
              <a:rPr lang="en-US" baseline="0" dirty="0" smtClean="0"/>
              <a:t>…</a:t>
            </a:r>
          </a:p>
          <a:p>
            <a:endParaRPr lang="en-US" baseline="0" dirty="0" smtClean="0"/>
          </a:p>
          <a:p>
            <a:endParaRPr lang="pt-PT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7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Existe</a:t>
            </a:r>
            <a:r>
              <a:rPr lang="en-US" dirty="0" smtClean="0"/>
              <a:t> </a:t>
            </a:r>
            <a:r>
              <a:rPr lang="en-US" dirty="0" err="1" smtClean="0"/>
              <a:t>tambem</a:t>
            </a:r>
            <a:r>
              <a:rPr lang="en-US" dirty="0" smtClean="0"/>
              <a:t> o </a:t>
            </a:r>
            <a:r>
              <a:rPr lang="en-US" dirty="0" err="1" smtClean="0"/>
              <a:t>projecto</a:t>
            </a:r>
            <a:r>
              <a:rPr lang="en-US" dirty="0" smtClean="0"/>
              <a:t> Rosetta,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qual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ferramenta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desenho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generativo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arquitectura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racket e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dr</a:t>
            </a:r>
            <a:r>
              <a:rPr lang="en-US" baseline="0" dirty="0" smtClean="0"/>
              <a:t> racket.</a:t>
            </a:r>
          </a:p>
          <a:p>
            <a:endParaRPr lang="en-US" baseline="0" dirty="0" smtClean="0"/>
          </a:p>
          <a:p>
            <a:r>
              <a:rPr lang="en-US" dirty="0" err="1" smtClean="0"/>
              <a:t>Estas</a:t>
            </a:r>
            <a:r>
              <a:rPr lang="en-US" dirty="0" smtClean="0"/>
              <a:t> </a:t>
            </a:r>
            <a:r>
              <a:rPr lang="en-US" dirty="0" err="1" smtClean="0"/>
              <a:t>ferramentas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seguem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seguinte</a:t>
            </a:r>
            <a:r>
              <a:rPr lang="en-US" baseline="0" dirty="0" smtClean="0"/>
              <a:t> pipeline.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descrevem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interface, 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roseta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DrRacket</a:t>
            </a:r>
            <a:r>
              <a:rPr lang="en-US" baseline="0" dirty="0" smtClean="0"/>
              <a:t>.</a:t>
            </a:r>
          </a:p>
          <a:p>
            <a:endParaRPr lang="pt-PT" dirty="0" smtClean="0"/>
          </a:p>
          <a:p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DCA61-FF00-094E-868E-EEA46AB3F7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987B4-15D9-7F4B-ADC0-A786735DF47A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2D88-F3AC-B842-8513-D1ED43CA4C34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77B9B-2F54-4942-96A6-4F439A0D7CE9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F188-879B-EB40-A7AF-9F2ED8FB9C3A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5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9D3A-889F-D641-9416-C9D9F5E943A8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A881-0163-1145-B305-C3EFECF4958E}" type="datetime1">
              <a:rPr lang="en-US" smtClean="0"/>
              <a:t>6/15/15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2211-07DF-CD40-9656-E77725AC6D98}" type="datetime1">
              <a:rPr lang="en-US" smtClean="0"/>
              <a:t>6/15/15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DEF9B-2944-5142-9D8E-602AE1A9998D}" type="datetime1">
              <a:rPr lang="en-US" smtClean="0"/>
              <a:t>6/15/15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270A-532C-E84D-9C30-13E2CAB09E83}" type="datetime1">
              <a:rPr lang="en-US" smtClean="0"/>
              <a:t>6/15/15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7516A-F485-0149-BCE9-1F7EABEEAF24}" type="datetime1">
              <a:rPr lang="en-US" smtClean="0"/>
              <a:t>6/15/15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25556-AA93-EA46-8B94-A26C49A2EAF1}" type="datetime1">
              <a:rPr lang="en-US" smtClean="0"/>
              <a:t>6/15/15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F60F9-7D83-2347-B65A-0B707DF42058}" type="datetime1">
              <a:rPr lang="en-US" smtClean="0"/>
              <a:t>6/15/15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84ACC-CF12-7145-8134-72419314D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0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microsoft.com/office/2007/relationships/hdphoto" Target="../media/hdphoto1.wdp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95751"/>
            <a:ext cx="9144000" cy="1934779"/>
          </a:xfrm>
        </p:spPr>
        <p:txBody>
          <a:bodyPr/>
          <a:lstStyle/>
          <a:p>
            <a:r>
              <a:rPr lang="en-US" dirty="0" smtClean="0"/>
              <a:t>Procedural Generation for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 smtClean="0"/>
              <a:t>Artur Alkaim</a:t>
            </a:r>
          </a:p>
          <a:p>
            <a:r>
              <a:rPr lang="en-US" dirty="0" smtClean="0"/>
              <a:t>70407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32059" r="19104" b="31764"/>
          <a:stretch/>
        </p:blipFill>
        <p:spPr>
          <a:xfrm>
            <a:off x="4189816" y="769278"/>
            <a:ext cx="3812368" cy="1554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4109" y="30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64229" y="1925781"/>
            <a:ext cx="2629889" cy="2881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64229" y="5417127"/>
            <a:ext cx="2629889" cy="1330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73635" y="1"/>
            <a:ext cx="2654135" cy="1330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73636" y="2604656"/>
            <a:ext cx="2654135" cy="1330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OpenGL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Vertex </a:t>
            </a:r>
            <a:r>
              <a:rPr lang="en-US" i="1" dirty="0" err="1" smtClean="0"/>
              <a:t>Shader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2628900" y="242887"/>
            <a:ext cx="1814513" cy="121443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Tessellation </a:t>
            </a:r>
            <a:r>
              <a:rPr lang="en-US" i="1" dirty="0" err="1" smtClean="0"/>
              <a:t>Shader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4745438" y="242887"/>
            <a:ext cx="3855637" cy="121443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Geometry </a:t>
            </a:r>
            <a:r>
              <a:rPr lang="en-US" i="1" dirty="0" err="1" smtClean="0"/>
              <a:t>Shader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8858251" y="242887"/>
            <a:ext cx="1885949" cy="1214438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Fixed Steps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3111191" y="2598233"/>
            <a:ext cx="7571096" cy="114509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242887"/>
            <a:ext cx="10390986" cy="661511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Fragment </a:t>
            </a:r>
            <a:r>
              <a:rPr lang="en-US" i="1" dirty="0" err="1" smtClean="0"/>
              <a:t>Shader</a:t>
            </a:r>
            <a:endParaRPr lang="pt-PT" i="1" dirty="0"/>
          </a:p>
        </p:txBody>
      </p:sp>
      <p:sp>
        <p:nvSpPr>
          <p:cNvPr id="2" name="Rounded Rectangle 1"/>
          <p:cNvSpPr/>
          <p:nvPr/>
        </p:nvSpPr>
        <p:spPr>
          <a:xfrm>
            <a:off x="3086101" y="4914899"/>
            <a:ext cx="1885949" cy="111442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163"/>
            <a:ext cx="12192000" cy="795813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15163" y="4872037"/>
            <a:ext cx="5176837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Architecture</a:t>
            </a:r>
            <a:endParaRPr lang="pt-PT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7435850"/>
            <a:ext cx="2743200" cy="365125"/>
          </a:xfrm>
        </p:spPr>
        <p:txBody>
          <a:bodyPr/>
          <a:lstStyle/>
          <a:p>
            <a:fld id="{B1B84ACC-CF12-7145-8134-72419314D55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559678"/>
            <a:ext cx="10667998" cy="495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4600" dirty="0" smtClean="0"/>
              <a:t>A </a:t>
            </a:r>
            <a:r>
              <a:rPr lang="pt-PT" sz="4600" dirty="0" err="1" smtClean="0"/>
              <a:t>Generative</a:t>
            </a:r>
            <a:r>
              <a:rPr lang="pt-PT" sz="4600" dirty="0" smtClean="0"/>
              <a:t> Design </a:t>
            </a:r>
            <a:r>
              <a:rPr lang="pt-PT" sz="4600" dirty="0" err="1" smtClean="0"/>
              <a:t>tool</a:t>
            </a:r>
            <a:r>
              <a:rPr lang="pt-PT" sz="4600" dirty="0" smtClean="0"/>
              <a:t> </a:t>
            </a:r>
            <a:r>
              <a:rPr lang="pt-PT" sz="4600" dirty="0" err="1" smtClean="0"/>
              <a:t>that</a:t>
            </a:r>
            <a:r>
              <a:rPr lang="pt-PT" sz="4600" dirty="0" smtClean="0"/>
              <a:t> </a:t>
            </a:r>
            <a:r>
              <a:rPr lang="pt-PT" sz="4600" dirty="0" err="1" smtClean="0"/>
              <a:t>focus</a:t>
            </a:r>
            <a:r>
              <a:rPr lang="pt-PT" sz="4600" dirty="0" smtClean="0"/>
              <a:t> </a:t>
            </a:r>
            <a:r>
              <a:rPr lang="pt-PT" sz="4600" dirty="0" err="1" smtClean="0"/>
              <a:t>on</a:t>
            </a:r>
            <a:r>
              <a:rPr lang="pt-PT" sz="4600" dirty="0" smtClean="0"/>
              <a:t> </a:t>
            </a:r>
            <a:r>
              <a:rPr lang="pt-PT" sz="5400" b="1" dirty="0" smtClean="0"/>
              <a:t>Performance</a:t>
            </a:r>
            <a:endParaRPr lang="pt-PT" sz="4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1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28900"/>
            <a:ext cx="3932237" cy="1600200"/>
          </a:xfrm>
        </p:spPr>
        <p:txBody>
          <a:bodyPr anchor="ctr"/>
          <a:lstStyle/>
          <a:p>
            <a:pPr algn="ctr"/>
            <a:r>
              <a:rPr lang="en-US" sz="4500" i="1" dirty="0" smtClean="0"/>
              <a:t>Goals</a:t>
            </a:r>
            <a:endParaRPr lang="en-US" sz="4500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57889" y="1611114"/>
            <a:ext cx="4514850" cy="3635772"/>
          </a:xfrm>
        </p:spPr>
        <p:txBody>
          <a:bodyPr>
            <a:noAutofit/>
          </a:bodyPr>
          <a:lstStyle/>
          <a:p>
            <a:pPr lvl="0" rtl="0"/>
            <a:r>
              <a:rPr lang="en-US" sz="3600" baseline="0" dirty="0" smtClean="0">
                <a:solidFill>
                  <a:schemeClr val="tx1"/>
                </a:solidFill>
                <a:latin typeface="+mj-lt"/>
              </a:rPr>
              <a:t>Visualization </a:t>
            </a:r>
          </a:p>
          <a:p>
            <a:pPr lvl="0" rtl="0"/>
            <a:endParaRPr lang="en-US" sz="3600" baseline="0" dirty="0" smtClean="0">
              <a:solidFill>
                <a:schemeClr val="tx1"/>
              </a:solidFill>
              <a:latin typeface="+mj-lt"/>
            </a:endParaRPr>
          </a:p>
          <a:p>
            <a:pPr lvl="0" rtl="0"/>
            <a:r>
              <a:rPr lang="en-US" sz="3600" baseline="0" dirty="0" smtClean="0">
                <a:solidFill>
                  <a:schemeClr val="tx1"/>
                </a:solidFill>
                <a:latin typeface="+mj-lt"/>
              </a:rPr>
              <a:t>Primitives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  <a:p>
            <a:pPr lvl="0" rtl="0"/>
            <a:endParaRPr lang="en-US" sz="3600" baseline="0" dirty="0" smtClean="0">
              <a:solidFill>
                <a:schemeClr val="tx1"/>
              </a:solidFill>
              <a:latin typeface="+mj-lt"/>
            </a:endParaRPr>
          </a:p>
          <a:p>
            <a:pPr lvl="0" rtl="0"/>
            <a:r>
              <a:rPr lang="en-US" sz="3600" baseline="0" dirty="0" smtClean="0">
                <a:solidFill>
                  <a:schemeClr val="tx1"/>
                </a:solidFill>
                <a:latin typeface="+mj-lt"/>
              </a:rPr>
              <a:t>Non experienced programmers</a:t>
            </a:r>
            <a:endParaRPr lang="en-US" sz="3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39556" y="1174807"/>
            <a:ext cx="10407564" cy="4508386"/>
            <a:chOff x="839556" y="859900"/>
            <a:chExt cx="9561744" cy="3189794"/>
          </a:xfrm>
        </p:grpSpPr>
        <p:sp>
          <p:nvSpPr>
            <p:cNvPr id="6" name="Freeform 5"/>
            <p:cNvSpPr/>
            <p:nvPr/>
          </p:nvSpPr>
          <p:spPr>
            <a:xfrm>
              <a:off x="839556" y="1613984"/>
              <a:ext cx="5414811" cy="1875168"/>
            </a:xfrm>
            <a:custGeom>
              <a:avLst/>
              <a:gdLst>
                <a:gd name="connsiteX0" fmla="*/ 0 w 5414811"/>
                <a:gd name="connsiteY0" fmla="*/ 187517 h 1875168"/>
                <a:gd name="connsiteX1" fmla="*/ 187517 w 5414811"/>
                <a:gd name="connsiteY1" fmla="*/ 0 h 1875168"/>
                <a:gd name="connsiteX2" fmla="*/ 5227294 w 5414811"/>
                <a:gd name="connsiteY2" fmla="*/ 0 h 1875168"/>
                <a:gd name="connsiteX3" fmla="*/ 5414811 w 5414811"/>
                <a:gd name="connsiteY3" fmla="*/ 187517 h 1875168"/>
                <a:gd name="connsiteX4" fmla="*/ 5414811 w 5414811"/>
                <a:gd name="connsiteY4" fmla="*/ 1687651 h 1875168"/>
                <a:gd name="connsiteX5" fmla="*/ 5227294 w 5414811"/>
                <a:gd name="connsiteY5" fmla="*/ 1875168 h 1875168"/>
                <a:gd name="connsiteX6" fmla="*/ 187517 w 5414811"/>
                <a:gd name="connsiteY6" fmla="*/ 1875168 h 1875168"/>
                <a:gd name="connsiteX7" fmla="*/ 0 w 5414811"/>
                <a:gd name="connsiteY7" fmla="*/ 1687651 h 1875168"/>
                <a:gd name="connsiteX8" fmla="*/ 0 w 5414811"/>
                <a:gd name="connsiteY8" fmla="*/ 187517 h 18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14811" h="1875168">
                  <a:moveTo>
                    <a:pt x="0" y="187517"/>
                  </a:moveTo>
                  <a:cubicBezTo>
                    <a:pt x="0" y="83954"/>
                    <a:pt x="83954" y="0"/>
                    <a:pt x="187517" y="0"/>
                  </a:cubicBezTo>
                  <a:lnTo>
                    <a:pt x="5227294" y="0"/>
                  </a:lnTo>
                  <a:cubicBezTo>
                    <a:pt x="5330857" y="0"/>
                    <a:pt x="5414811" y="83954"/>
                    <a:pt x="5414811" y="187517"/>
                  </a:cubicBezTo>
                  <a:lnTo>
                    <a:pt x="5414811" y="1687651"/>
                  </a:lnTo>
                  <a:cubicBezTo>
                    <a:pt x="5414811" y="1791214"/>
                    <a:pt x="5330857" y="1875168"/>
                    <a:pt x="5227294" y="1875168"/>
                  </a:cubicBezTo>
                  <a:lnTo>
                    <a:pt x="187517" y="1875168"/>
                  </a:lnTo>
                  <a:cubicBezTo>
                    <a:pt x="83954" y="1875168"/>
                    <a:pt x="0" y="1791214"/>
                    <a:pt x="0" y="1687651"/>
                  </a:cubicBezTo>
                  <a:lnTo>
                    <a:pt x="0" y="187517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497" tIns="83497" rIns="83497" bIns="83497" numCol="1" spcCol="1270" anchor="ctr" anchorCtr="0">
              <a:noAutofit/>
            </a:bodyPr>
            <a:lstStyle/>
            <a:p>
              <a:pPr lvl="0" algn="l" defTabSz="2000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500" b="0" i="1" kern="1200" baseline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  Related</a:t>
              </a:r>
              <a:r>
                <a:rPr lang="en-US" sz="3400" kern="1200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sz="4500" b="0" i="1" kern="1200" baseline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Work</a:t>
              </a:r>
              <a:endParaRPr lang="en-US" sz="4500" b="0" i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5688835" y="859900"/>
              <a:ext cx="3750336" cy="1314626"/>
            </a:xfrm>
            <a:custGeom>
              <a:avLst/>
              <a:gdLst>
                <a:gd name="connsiteX0" fmla="*/ 0 w 3750336"/>
                <a:gd name="connsiteY0" fmla="*/ 187517 h 1875168"/>
                <a:gd name="connsiteX1" fmla="*/ 187517 w 3750336"/>
                <a:gd name="connsiteY1" fmla="*/ 0 h 1875168"/>
                <a:gd name="connsiteX2" fmla="*/ 3562819 w 3750336"/>
                <a:gd name="connsiteY2" fmla="*/ 0 h 1875168"/>
                <a:gd name="connsiteX3" fmla="*/ 3750336 w 3750336"/>
                <a:gd name="connsiteY3" fmla="*/ 187517 h 1875168"/>
                <a:gd name="connsiteX4" fmla="*/ 3750336 w 3750336"/>
                <a:gd name="connsiteY4" fmla="*/ 1687651 h 1875168"/>
                <a:gd name="connsiteX5" fmla="*/ 3562819 w 3750336"/>
                <a:gd name="connsiteY5" fmla="*/ 1875168 h 1875168"/>
                <a:gd name="connsiteX6" fmla="*/ 187517 w 3750336"/>
                <a:gd name="connsiteY6" fmla="*/ 1875168 h 1875168"/>
                <a:gd name="connsiteX7" fmla="*/ 0 w 3750336"/>
                <a:gd name="connsiteY7" fmla="*/ 1687651 h 1875168"/>
                <a:gd name="connsiteX8" fmla="*/ 0 w 3750336"/>
                <a:gd name="connsiteY8" fmla="*/ 187517 h 18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50336" h="1875168">
                  <a:moveTo>
                    <a:pt x="0" y="187517"/>
                  </a:moveTo>
                  <a:cubicBezTo>
                    <a:pt x="0" y="83954"/>
                    <a:pt x="83954" y="0"/>
                    <a:pt x="187517" y="0"/>
                  </a:cubicBezTo>
                  <a:lnTo>
                    <a:pt x="3562819" y="0"/>
                  </a:lnTo>
                  <a:cubicBezTo>
                    <a:pt x="3666382" y="0"/>
                    <a:pt x="3750336" y="83954"/>
                    <a:pt x="3750336" y="187517"/>
                  </a:cubicBezTo>
                  <a:lnTo>
                    <a:pt x="3750336" y="1687651"/>
                  </a:lnTo>
                  <a:cubicBezTo>
                    <a:pt x="3750336" y="1791214"/>
                    <a:pt x="3666382" y="1875168"/>
                    <a:pt x="3562819" y="1875168"/>
                  </a:cubicBezTo>
                  <a:lnTo>
                    <a:pt x="187517" y="1875168"/>
                  </a:lnTo>
                  <a:cubicBezTo>
                    <a:pt x="83954" y="1875168"/>
                    <a:pt x="0" y="1791214"/>
                    <a:pt x="0" y="1687651"/>
                  </a:cubicBezTo>
                  <a:lnTo>
                    <a:pt x="0" y="187517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77" tIns="88577" rIns="88577" bIns="88577" numCol="1" spcCol="1270" anchor="ctr" anchorCtr="0">
              <a:noAutofit/>
            </a:bodyPr>
            <a:lstStyle/>
            <a:p>
              <a:pPr marL="685800" lvl="0" indent="-685800" algn="l" defTabSz="2355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charset="0"/>
                <a:buChar char="•"/>
              </a:pPr>
              <a:r>
                <a:rPr lang="en-US" sz="4000" kern="1200" baseline="0" dirty="0" smtClean="0">
                  <a:solidFill>
                    <a:schemeClr val="tx1"/>
                  </a:solidFill>
                  <a:latin typeface="+mj-lt"/>
                </a:rPr>
                <a:t>Systems</a:t>
              </a:r>
              <a:endParaRPr lang="en-US" sz="4000" kern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5688835" y="2324466"/>
              <a:ext cx="4712465" cy="1725228"/>
            </a:xfrm>
            <a:custGeom>
              <a:avLst/>
              <a:gdLst>
                <a:gd name="connsiteX0" fmla="*/ 0 w 3750336"/>
                <a:gd name="connsiteY0" fmla="*/ 187517 h 1875168"/>
                <a:gd name="connsiteX1" fmla="*/ 187517 w 3750336"/>
                <a:gd name="connsiteY1" fmla="*/ 0 h 1875168"/>
                <a:gd name="connsiteX2" fmla="*/ 3562819 w 3750336"/>
                <a:gd name="connsiteY2" fmla="*/ 0 h 1875168"/>
                <a:gd name="connsiteX3" fmla="*/ 3750336 w 3750336"/>
                <a:gd name="connsiteY3" fmla="*/ 187517 h 1875168"/>
                <a:gd name="connsiteX4" fmla="*/ 3750336 w 3750336"/>
                <a:gd name="connsiteY4" fmla="*/ 1687651 h 1875168"/>
                <a:gd name="connsiteX5" fmla="*/ 3562819 w 3750336"/>
                <a:gd name="connsiteY5" fmla="*/ 1875168 h 1875168"/>
                <a:gd name="connsiteX6" fmla="*/ 187517 w 3750336"/>
                <a:gd name="connsiteY6" fmla="*/ 1875168 h 1875168"/>
                <a:gd name="connsiteX7" fmla="*/ 0 w 3750336"/>
                <a:gd name="connsiteY7" fmla="*/ 1687651 h 1875168"/>
                <a:gd name="connsiteX8" fmla="*/ 0 w 3750336"/>
                <a:gd name="connsiteY8" fmla="*/ 187517 h 187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50336" h="1875168">
                  <a:moveTo>
                    <a:pt x="0" y="187517"/>
                  </a:moveTo>
                  <a:cubicBezTo>
                    <a:pt x="0" y="83954"/>
                    <a:pt x="83954" y="0"/>
                    <a:pt x="187517" y="0"/>
                  </a:cubicBezTo>
                  <a:lnTo>
                    <a:pt x="3562819" y="0"/>
                  </a:lnTo>
                  <a:cubicBezTo>
                    <a:pt x="3666382" y="0"/>
                    <a:pt x="3750336" y="83954"/>
                    <a:pt x="3750336" y="187517"/>
                  </a:cubicBezTo>
                  <a:lnTo>
                    <a:pt x="3750336" y="1687651"/>
                  </a:lnTo>
                  <a:cubicBezTo>
                    <a:pt x="3750336" y="1791214"/>
                    <a:pt x="3666382" y="1875168"/>
                    <a:pt x="3562819" y="1875168"/>
                  </a:cubicBezTo>
                  <a:lnTo>
                    <a:pt x="187517" y="1875168"/>
                  </a:lnTo>
                  <a:cubicBezTo>
                    <a:pt x="83954" y="1875168"/>
                    <a:pt x="0" y="1791214"/>
                    <a:pt x="0" y="1687651"/>
                  </a:cubicBezTo>
                  <a:lnTo>
                    <a:pt x="0" y="187517"/>
                  </a:lnTo>
                  <a:close/>
                </a:path>
              </a:pathLst>
            </a:custGeom>
            <a:no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577" tIns="88577" rIns="88577" bIns="88577" numCol="1" spcCol="1270" anchor="ctr" anchorCtr="0">
              <a:noAutofit/>
            </a:bodyPr>
            <a:lstStyle/>
            <a:p>
              <a:pPr marL="685800" lvl="0" indent="-685800" algn="l" defTabSz="2355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charset="0"/>
                <a:buChar char="•"/>
              </a:pPr>
              <a:r>
                <a:rPr lang="en-US" sz="4000" kern="1200" baseline="0" dirty="0" smtClean="0">
                  <a:solidFill>
                    <a:schemeClr val="tx1"/>
                  </a:solidFill>
                  <a:latin typeface="+mj-lt"/>
                </a:rPr>
                <a:t>Techniques</a:t>
              </a:r>
              <a:endParaRPr lang="en-US" sz="53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0" y="4786313"/>
            <a:ext cx="4419600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pt-PT" i="1" dirty="0" err="1" smtClean="0"/>
              <a:t>City</a:t>
            </a:r>
            <a:r>
              <a:rPr lang="pt-PT" i="1" dirty="0" smtClean="0"/>
              <a:t> </a:t>
            </a:r>
            <a:r>
              <a:rPr lang="pt-PT" i="1" dirty="0" err="1" smtClean="0"/>
              <a:t>Engine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70" y="999000"/>
            <a:ext cx="12292941" cy="4860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625" y="4786313"/>
            <a:ext cx="4905375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i="1" dirty="0" smtClean="0"/>
              <a:t>Undiscovered</a:t>
            </a:r>
            <a:r>
              <a:rPr lang="pt-PT" i="1" dirty="0" smtClean="0"/>
              <a:t> </a:t>
            </a:r>
            <a:r>
              <a:rPr lang="pt-PT" i="1" dirty="0" err="1" smtClean="0"/>
              <a:t>City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0"/>
            <a:ext cx="12344399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Fractals</a:t>
            </a:r>
            <a:endParaRPr lang="pt-PT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365125"/>
            <a:ext cx="4794250" cy="59928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94" y="365125"/>
            <a:ext cx="6540974" cy="33261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Cellular Automata</a:t>
            </a:r>
            <a:endParaRPr lang="pt-P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4601077"/>
            <a:ext cx="5916612" cy="108206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0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49" y="0"/>
            <a:ext cx="9549902" cy="6852056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L-Systems</a:t>
            </a:r>
            <a:endParaRPr lang="pt-PT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2" y="1970837"/>
            <a:ext cx="6337175" cy="435886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22" y="504449"/>
            <a:ext cx="4797285" cy="2619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07" y="2723775"/>
            <a:ext cx="7122168" cy="157747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Shape Grammars</a:t>
            </a:r>
            <a:endParaRPr lang="pt-PT" i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12192000" cy="7620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15163" y="4872037"/>
            <a:ext cx="5176837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CAD Tools</a:t>
            </a:r>
            <a:endParaRPr lang="pt-PT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1"/>
          <a:stretch/>
        </p:blipFill>
        <p:spPr>
          <a:xfrm>
            <a:off x="4900613" y="332775"/>
            <a:ext cx="6425213" cy="591086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00" b="97500" l="0" r="100000">
                        <a14:foregroundMark x1="9766" y1="54500" x2="9766" y2="54500"/>
                        <a14:foregroundMark x1="34375" y1="69000" x2="73047" y2="82500"/>
                        <a14:foregroundMark x1="24219" y1="25500" x2="84375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87"/>
          <a:stretch/>
        </p:blipFill>
        <p:spPr>
          <a:xfrm>
            <a:off x="1200970" y="311727"/>
            <a:ext cx="3556768" cy="25711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Noise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70" y="2882900"/>
            <a:ext cx="3556768" cy="33607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5" y="571500"/>
            <a:ext cx="10985573" cy="655728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Level of Detail</a:t>
            </a:r>
            <a:endParaRPr lang="pt-PT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54" y="1466783"/>
            <a:ext cx="6188093" cy="3924434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Occlusion Culling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9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000" y="559678"/>
            <a:ext cx="10667998" cy="495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i="1" dirty="0" err="1" smtClean="0"/>
              <a:t>Our</a:t>
            </a:r>
            <a:r>
              <a:rPr lang="pt-PT" i="1" dirty="0" smtClean="0"/>
              <a:t> </a:t>
            </a:r>
            <a:r>
              <a:rPr lang="pt-PT" i="1" dirty="0" err="1" smtClean="0"/>
              <a:t>Solution</a:t>
            </a:r>
            <a:endParaRPr lang="pt-PT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5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79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162"/>
            <a:ext cx="12251004" cy="6891189"/>
          </a:xfr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Prototype 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6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351" y="0"/>
            <a:ext cx="12997705" cy="712072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286625" y="4786313"/>
            <a:ext cx="4905375" cy="896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smtClean="0"/>
              <a:t>Evaluation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5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0667998" cy="4952492"/>
          </a:xfrm>
        </p:spPr>
        <p:txBody>
          <a:bodyPr anchor="ctr">
            <a:normAutofit/>
          </a:bodyPr>
          <a:lstStyle/>
          <a:p>
            <a:pPr algn="ctr"/>
            <a:r>
              <a:rPr lang="pt-PT" sz="6000" dirty="0" err="1" smtClean="0"/>
              <a:t>Thank</a:t>
            </a:r>
            <a:r>
              <a:rPr lang="pt-PT" sz="6000" dirty="0" smtClean="0"/>
              <a:t> </a:t>
            </a:r>
            <a:r>
              <a:rPr lang="pt-PT" sz="6000" dirty="0" err="1" smtClean="0"/>
              <a:t>You</a:t>
            </a:r>
            <a:r>
              <a:rPr lang="pt-PT" sz="6000" dirty="0" smtClean="0"/>
              <a:t>!</a:t>
            </a:r>
            <a:endParaRPr lang="pt-PT" sz="4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95751"/>
            <a:ext cx="9144000" cy="1934779"/>
          </a:xfrm>
        </p:spPr>
        <p:txBody>
          <a:bodyPr/>
          <a:lstStyle/>
          <a:p>
            <a:r>
              <a:rPr lang="en-US" dirty="0" smtClean="0"/>
              <a:t>Procedural Generation for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 smtClean="0"/>
              <a:t>Artur Alkaim</a:t>
            </a:r>
          </a:p>
          <a:p>
            <a:r>
              <a:rPr lang="en-US" dirty="0" smtClean="0"/>
              <a:t>70407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32059" r="19104" b="31764"/>
          <a:stretch/>
        </p:blipFill>
        <p:spPr>
          <a:xfrm>
            <a:off x="4189816" y="769278"/>
            <a:ext cx="3812368" cy="155476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906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Generative Design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Processing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097898">
            <a:off x="3451324" y="2274838"/>
            <a:ext cx="5289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aseline="0" dirty="0" smtClean="0"/>
              <a:t>AUTOLISP AUTOCAD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 err="1" smtClean="0"/>
              <a:t>Autocad</a:t>
            </a:r>
            <a:r>
              <a:rPr lang="en-US" dirty="0" smtClean="0"/>
              <a:t> </a:t>
            </a:r>
            <a:r>
              <a:rPr lang="en-US" dirty="0" err="1" smtClean="0"/>
              <a:t>Autolisp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Grasshopper + Rhino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015163" y="4872037"/>
            <a:ext cx="5176837" cy="89682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Rosetta</a:t>
            </a:r>
            <a:endParaRPr lang="pt-PT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9" y="0"/>
            <a:ext cx="766354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4229" y="0"/>
            <a:ext cx="2629889" cy="1330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84ACC-CF12-7145-8134-72419314D5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858</TotalTime>
  <Words>1556</Words>
  <Application>Microsoft Macintosh PowerPoint</Application>
  <PresentationFormat>Widescreen</PresentationFormat>
  <Paragraphs>226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Century Schoolbook</vt:lpstr>
      <vt:lpstr>Arial</vt:lpstr>
      <vt:lpstr>Office Theme</vt:lpstr>
      <vt:lpstr>Procedural Generation for Architecture</vt:lpstr>
      <vt:lpstr>PowerPoint Presentation</vt:lpstr>
      <vt:lpstr>PowerPoint Presentation</vt:lpstr>
      <vt:lpstr>Generative Design</vt:lpstr>
      <vt:lpstr>Processing</vt:lpstr>
      <vt:lpstr>Autocad Autolisp</vt:lpstr>
      <vt:lpstr>Grasshopper + Rhino</vt:lpstr>
      <vt:lpstr>Rosetta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City Engine</vt:lpstr>
      <vt:lpstr>Undiscovered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Procedural Generation for Architecture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Artur Alkaim</dc:creator>
  <cp:keywords/>
  <dc:description/>
  <cp:lastModifiedBy>Microsoft Office User</cp:lastModifiedBy>
  <cp:revision>46</cp:revision>
  <cp:lastPrinted>2015-06-14T21:20:37Z</cp:lastPrinted>
  <dcterms:created xsi:type="dcterms:W3CDTF">2015-06-11T10:06:33Z</dcterms:created>
  <dcterms:modified xsi:type="dcterms:W3CDTF">2015-06-15T15:50:52Z</dcterms:modified>
  <cp:category/>
</cp:coreProperties>
</file>